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10"/>
  </p:notesMasterIdLst>
  <p:sldIdLst>
    <p:sldId id="256" r:id="rId5"/>
    <p:sldId id="259" r:id="rId6"/>
    <p:sldId id="257" r:id="rId7"/>
    <p:sldId id="260" r:id="rId8"/>
    <p:sldId id="258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AF9E8FF-89E1-4828-AEA2-2F1BE72681FB}" v="1554" dt="2021-08-04T13:35:58.67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67" d="100"/>
          <a:sy n="67" d="100"/>
        </p:scale>
        <p:origin x="604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microsoft.com/office/2015/10/relationships/revisionInfo" Target="revisionInfo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microsoft.com/office/2016/11/relationships/changesInfo" Target="changesInfos/changesInfo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lie Rogers" userId="9c04aa10-35ea-4c34-895a-b6d15843c33e" providerId="ADAL" clId="{6AF9E8FF-89E1-4828-AEA2-2F1BE72681FB}"/>
    <pc:docChg chg="custSel delSld modSld">
      <pc:chgData name="Ellie Rogers" userId="9c04aa10-35ea-4c34-895a-b6d15843c33e" providerId="ADAL" clId="{6AF9E8FF-89E1-4828-AEA2-2F1BE72681FB}" dt="2021-08-04T13:35:58.674" v="1551" actId="20577"/>
      <pc:docMkLst>
        <pc:docMk/>
      </pc:docMkLst>
      <pc:sldChg chg="modSp">
        <pc:chgData name="Ellie Rogers" userId="9c04aa10-35ea-4c34-895a-b6d15843c33e" providerId="ADAL" clId="{6AF9E8FF-89E1-4828-AEA2-2F1BE72681FB}" dt="2021-08-04T11:08:45.219" v="360" actId="20577"/>
        <pc:sldMkLst>
          <pc:docMk/>
          <pc:sldMk cId="3653749228" sldId="288"/>
        </pc:sldMkLst>
        <pc:graphicFrameChg chg="mod modGraphic">
          <ac:chgData name="Ellie Rogers" userId="9c04aa10-35ea-4c34-895a-b6d15843c33e" providerId="ADAL" clId="{6AF9E8FF-89E1-4828-AEA2-2F1BE72681FB}" dt="2021-08-04T11:08:45.219" v="360" actId="20577"/>
          <ac:graphicFrameMkLst>
            <pc:docMk/>
            <pc:sldMk cId="3653749228" sldId="288"/>
            <ac:graphicFrameMk id="6" creationId="{4218D6B2-7A57-4F69-B19B-12A44CB42B5E}"/>
          </ac:graphicFrameMkLst>
        </pc:graphicFrameChg>
      </pc:sldChg>
      <pc:sldChg chg="modSp">
        <pc:chgData name="Ellie Rogers" userId="9c04aa10-35ea-4c34-895a-b6d15843c33e" providerId="ADAL" clId="{6AF9E8FF-89E1-4828-AEA2-2F1BE72681FB}" dt="2021-08-04T11:19:30.480" v="603" actId="20577"/>
        <pc:sldMkLst>
          <pc:docMk/>
          <pc:sldMk cId="3038584467" sldId="305"/>
        </pc:sldMkLst>
        <pc:spChg chg="mod">
          <ac:chgData name="Ellie Rogers" userId="9c04aa10-35ea-4c34-895a-b6d15843c33e" providerId="ADAL" clId="{6AF9E8FF-89E1-4828-AEA2-2F1BE72681FB}" dt="2021-08-04T11:19:30.480" v="603" actId="20577"/>
          <ac:spMkLst>
            <pc:docMk/>
            <pc:sldMk cId="3038584467" sldId="305"/>
            <ac:spMk id="4" creationId="{00000000-0000-0000-0000-000000000000}"/>
          </ac:spMkLst>
        </pc:spChg>
      </pc:sldChg>
      <pc:sldChg chg="modSp">
        <pc:chgData name="Ellie Rogers" userId="9c04aa10-35ea-4c34-895a-b6d15843c33e" providerId="ADAL" clId="{6AF9E8FF-89E1-4828-AEA2-2F1BE72681FB}" dt="2021-08-04T13:10:42.543" v="626" actId="115"/>
        <pc:sldMkLst>
          <pc:docMk/>
          <pc:sldMk cId="1794983202" sldId="311"/>
        </pc:sldMkLst>
        <pc:spChg chg="mod">
          <ac:chgData name="Ellie Rogers" userId="9c04aa10-35ea-4c34-895a-b6d15843c33e" providerId="ADAL" clId="{6AF9E8FF-89E1-4828-AEA2-2F1BE72681FB}" dt="2021-08-04T13:10:42.543" v="626" actId="115"/>
          <ac:spMkLst>
            <pc:docMk/>
            <pc:sldMk cId="1794983202" sldId="311"/>
            <ac:spMk id="3" creationId="{EF0CFFD8-81DA-45C1-B50A-2BB18454BE76}"/>
          </ac:spMkLst>
        </pc:spChg>
      </pc:sldChg>
      <pc:sldChg chg="modSp">
        <pc:chgData name="Ellie Rogers" userId="9c04aa10-35ea-4c34-895a-b6d15843c33e" providerId="ADAL" clId="{6AF9E8FF-89E1-4828-AEA2-2F1BE72681FB}" dt="2021-08-04T13:35:58.674" v="1551" actId="20577"/>
        <pc:sldMkLst>
          <pc:docMk/>
          <pc:sldMk cId="3995718957" sldId="314"/>
        </pc:sldMkLst>
        <pc:spChg chg="mod">
          <ac:chgData name="Ellie Rogers" userId="9c04aa10-35ea-4c34-895a-b6d15843c33e" providerId="ADAL" clId="{6AF9E8FF-89E1-4828-AEA2-2F1BE72681FB}" dt="2021-08-04T11:09:14.242" v="397" actId="1036"/>
          <ac:spMkLst>
            <pc:docMk/>
            <pc:sldMk cId="3995718957" sldId="314"/>
            <ac:spMk id="2" creationId="{FE473FAA-57B3-4AD2-8912-76AC9E9FBE41}"/>
          </ac:spMkLst>
        </pc:spChg>
        <pc:spChg chg="mod">
          <ac:chgData name="Ellie Rogers" userId="9c04aa10-35ea-4c34-895a-b6d15843c33e" providerId="ADAL" clId="{6AF9E8FF-89E1-4828-AEA2-2F1BE72681FB}" dt="2021-08-04T13:35:58.674" v="1551" actId="20577"/>
          <ac:spMkLst>
            <pc:docMk/>
            <pc:sldMk cId="3995718957" sldId="314"/>
            <ac:spMk id="3" creationId="{DE3E1FAC-7B05-41A4-8FA9-3AA7380B0EF6}"/>
          </ac:spMkLst>
        </pc:spChg>
      </pc:sldChg>
      <pc:sldChg chg="del">
        <pc:chgData name="Ellie Rogers" userId="9c04aa10-35ea-4c34-895a-b6d15843c33e" providerId="ADAL" clId="{6AF9E8FF-89E1-4828-AEA2-2F1BE72681FB}" dt="2021-08-04T13:33:41.232" v="1360" actId="2696"/>
        <pc:sldMkLst>
          <pc:docMk/>
          <pc:sldMk cId="882685125" sldId="315"/>
        </pc:sldMkLst>
      </pc:sldChg>
    </pc:docChg>
  </pc:docChgLst>
</pc:chgInfo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A59A4E-AD72-468F-9E1D-2CCADBBDE1FC}" type="datetimeFigureOut">
              <a:rPr lang="en-GB" smtClean="0"/>
              <a:t>11/10/2021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8069CB1-04A5-4E7D-8A62-88C20A4FC22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43086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1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7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3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9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5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70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6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049979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987357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5333" b="1" cap="all"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1pPr>
            <a:lvl2pPr marL="609585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1867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1867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1867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1867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1867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186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193380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200151"/>
            <a:ext cx="5384800" cy="3394075"/>
          </a:xfrm>
        </p:spPr>
        <p:txBody>
          <a:bodyPr/>
          <a:lstStyle>
            <a:lvl1pPr>
              <a:defRPr sz="3733"/>
            </a:lvl1pPr>
            <a:lvl2pPr>
              <a:defRPr sz="3200"/>
            </a:lvl2pPr>
            <a:lvl3pPr>
              <a:defRPr sz="2667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200151"/>
            <a:ext cx="5384800" cy="3394075"/>
          </a:xfrm>
        </p:spPr>
        <p:txBody>
          <a:bodyPr/>
          <a:lstStyle>
            <a:lvl1pPr>
              <a:defRPr sz="3733"/>
            </a:lvl1pPr>
            <a:lvl2pPr>
              <a:defRPr sz="3200"/>
            </a:lvl2pPr>
            <a:lvl3pPr>
              <a:defRPr sz="2667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81240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3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3200"/>
            </a:lvl1pPr>
            <a:lvl2pPr>
              <a:defRPr sz="2667"/>
            </a:lvl2pPr>
            <a:lvl3pPr>
              <a:defRPr sz="2400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3"/>
            <a:ext cx="5389033" cy="639763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5"/>
            <a:ext cx="5389033" cy="3951288"/>
          </a:xfrm>
        </p:spPr>
        <p:txBody>
          <a:bodyPr/>
          <a:lstStyle>
            <a:lvl1pPr>
              <a:defRPr sz="3200"/>
            </a:lvl1pPr>
            <a:lvl2pPr>
              <a:defRPr sz="2667"/>
            </a:lvl2pPr>
            <a:lvl3pPr>
              <a:defRPr sz="2400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Title Placeholder 1"/>
          <p:cNvSpPr>
            <a:spLocks noGrp="1"/>
          </p:cNvSpPr>
          <p:nvPr>
            <p:ph type="title"/>
          </p:nvPr>
        </p:nvSpPr>
        <p:spPr>
          <a:xfrm>
            <a:off x="609600" y="164637"/>
            <a:ext cx="10972800" cy="85010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277179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6857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033646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49"/>
            <a:ext cx="4011084" cy="1162051"/>
          </a:xfrm>
        </p:spPr>
        <p:txBody>
          <a:bodyPr anchor="b"/>
          <a:lstStyle>
            <a:lvl1pPr algn="l">
              <a:defRPr sz="2667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2"/>
            <a:ext cx="6815667" cy="5853113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867"/>
            </a:lvl1pPr>
            <a:lvl2pPr marL="609585" indent="0">
              <a:buNone/>
              <a:defRPr sz="1600"/>
            </a:lvl2pPr>
            <a:lvl3pPr marL="1219170" indent="0">
              <a:buNone/>
              <a:defRPr sz="1333"/>
            </a:lvl3pPr>
            <a:lvl4pPr marL="1828754" indent="0">
              <a:buNone/>
              <a:defRPr sz="1200"/>
            </a:lvl4pPr>
            <a:lvl5pPr marL="2438339" indent="0">
              <a:buNone/>
              <a:defRPr sz="1200"/>
            </a:lvl5pPr>
            <a:lvl6pPr marL="3047924" indent="0">
              <a:buNone/>
              <a:defRPr sz="1200"/>
            </a:lvl6pPr>
            <a:lvl7pPr marL="3657509" indent="0">
              <a:buNone/>
              <a:defRPr sz="1200"/>
            </a:lvl7pPr>
            <a:lvl8pPr marL="4267093" indent="0">
              <a:buNone/>
              <a:defRPr sz="1200"/>
            </a:lvl8pPr>
            <a:lvl9pPr marL="4876678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586634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9"/>
          </a:xfrm>
        </p:spPr>
        <p:txBody>
          <a:bodyPr anchor="b"/>
          <a:lstStyle>
            <a:lvl1pPr algn="l">
              <a:defRPr sz="2667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3"/>
          </a:xfrm>
        </p:spPr>
        <p:txBody>
          <a:bodyPr/>
          <a:lstStyle>
            <a:lvl1pPr marL="0" indent="0">
              <a:buNone/>
              <a:defRPr sz="1867"/>
            </a:lvl1pPr>
            <a:lvl2pPr marL="609585" indent="0">
              <a:buNone/>
              <a:defRPr sz="1600"/>
            </a:lvl2pPr>
            <a:lvl3pPr marL="1219170" indent="0">
              <a:buNone/>
              <a:defRPr sz="1333"/>
            </a:lvl3pPr>
            <a:lvl4pPr marL="1828754" indent="0">
              <a:buNone/>
              <a:defRPr sz="1200"/>
            </a:lvl4pPr>
            <a:lvl5pPr marL="2438339" indent="0">
              <a:buNone/>
              <a:defRPr sz="1200"/>
            </a:lvl5pPr>
            <a:lvl6pPr marL="3047924" indent="0">
              <a:buNone/>
              <a:defRPr sz="1200"/>
            </a:lvl6pPr>
            <a:lvl7pPr marL="3657509" indent="0">
              <a:buNone/>
              <a:defRPr sz="1200"/>
            </a:lvl7pPr>
            <a:lvl8pPr marL="4267093" indent="0">
              <a:buNone/>
              <a:defRPr sz="1200"/>
            </a:lvl8pPr>
            <a:lvl9pPr marL="4876678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262634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1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164637"/>
            <a:ext cx="10972800" cy="85010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412776"/>
            <a:ext cx="10972800" cy="48965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093038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</p:sldLayoutIdLst>
  <p:txStyles>
    <p:titleStyle>
      <a:lvl1pPr algn="ctr" defTabSz="1219170" rtl="0" eaLnBrk="1" latinLnBrk="0" hangingPunct="1">
        <a:spcBef>
          <a:spcPct val="0"/>
        </a:spcBef>
        <a:buNone/>
        <a:defRPr sz="3733" b="1" kern="1200">
          <a:solidFill>
            <a:srgbClr val="3E5AA8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457189" indent="-457189" algn="l" defTabSz="1219170" rtl="0" eaLnBrk="1" latinLnBrk="0" hangingPunct="1">
        <a:spcBef>
          <a:spcPct val="20000"/>
        </a:spcBef>
        <a:buFont typeface="Arial" panose="020B0604020202020204" pitchFamily="34" charset="0"/>
        <a:buChar char="•"/>
        <a:defRPr sz="3467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990575" indent="-380990" algn="l" defTabSz="1219170" rtl="0" eaLnBrk="1" latinLnBrk="0" hangingPunct="1">
        <a:spcBef>
          <a:spcPct val="20000"/>
        </a:spcBef>
        <a:buFont typeface="Arial" panose="020B0604020202020204" pitchFamily="34" charset="0"/>
        <a:buChar char="–"/>
        <a:defRPr sz="32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523962" indent="-304792" algn="l" defTabSz="1219170" rtl="0" eaLnBrk="1" latinLnBrk="0" hangingPunct="1">
        <a:spcBef>
          <a:spcPct val="20000"/>
        </a:spcBef>
        <a:buFont typeface="Arial" panose="020B0604020202020204" pitchFamily="34" charset="0"/>
        <a:buChar char="•"/>
        <a:defRPr sz="2933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2133547" indent="-304792" algn="l" defTabSz="1219170" rtl="0" eaLnBrk="1" latinLnBrk="0" hangingPunct="1">
        <a:spcBef>
          <a:spcPct val="20000"/>
        </a:spcBef>
        <a:buFont typeface="Arial" panose="020B0604020202020204" pitchFamily="34" charset="0"/>
        <a:buChar char="–"/>
        <a:defRPr sz="2667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743131" indent="-304792" algn="l" defTabSz="1219170" rtl="0" eaLnBrk="1" latinLnBrk="0" hangingPunct="1">
        <a:spcBef>
          <a:spcPct val="20000"/>
        </a:spcBef>
        <a:buFont typeface="Arial" panose="020B0604020202020204" pitchFamily="34" charset="0"/>
        <a:buChar char="»"/>
        <a:defRPr sz="2667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3352716" indent="-304792" algn="l" defTabSz="1219170" rtl="0" eaLnBrk="1" latinLnBrk="0" hangingPunct="1">
        <a:spcBef>
          <a:spcPct val="20000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spcBef>
          <a:spcPct val="20000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spcBef>
          <a:spcPct val="20000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spcBef>
          <a:spcPct val="20000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xoserve.com/change/change-proposals/xrn-5235-request-for-access-to-soq-data-capacity-figures-which-influence-transportation-charges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8E9FAB-83A6-445A-8B66-A53C469CAD1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XRN5235 - Request for access to SOQ data &amp; capacity figures which influence transportation charges</a:t>
            </a:r>
            <a:endParaRPr lang="en-GB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79CDCD-7F4B-4982-9F2F-48EDE4F4BD2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/>
              <a:t>For Approval</a:t>
            </a:r>
          </a:p>
        </p:txBody>
      </p:sp>
    </p:spTree>
    <p:extLst>
      <p:ext uri="{BB962C8B-B14F-4D97-AF65-F5344CB8AC3E}">
        <p14:creationId xmlns:p14="http://schemas.microsoft.com/office/powerpoint/2010/main" val="14251271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14A46E-337C-4CC1-8ED6-CB58BCD4CA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Background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2246DA2-77CD-4C62-B14C-814503AF67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GB" sz="3600" dirty="0">
                <a:latin typeface="Arial"/>
                <a:cs typeface="Arial"/>
                <a:hlinkClick r:id="rId2"/>
              </a:rPr>
              <a:t>XRN5235</a:t>
            </a:r>
            <a:r>
              <a:rPr lang="en-GB" sz="3600" dirty="0">
                <a:latin typeface="Arial"/>
                <a:cs typeface="Arial"/>
              </a:rPr>
              <a:t> is a Shipper raised change requesting access to aggregated AQ/SOQ data to better understand how capacity levels have been changing over time and how this might affect the annual Distribution Network Transportation Charges going forward.</a:t>
            </a:r>
            <a:endParaRPr lang="en-GB" sz="3600" dirty="0"/>
          </a:p>
          <a:p>
            <a:r>
              <a:rPr lang="en-GB" sz="3600" dirty="0" err="1"/>
              <a:t>ChMC</a:t>
            </a:r>
            <a:r>
              <a:rPr lang="en-GB" sz="3600" dirty="0"/>
              <a:t> approved this into Capture as a DSC supported change to be developed.</a:t>
            </a:r>
          </a:p>
          <a:p>
            <a:r>
              <a:rPr lang="en-GB" sz="3600" dirty="0"/>
              <a:t>This has been presented at DN Constituency with a proposal to utilise the existing BOPRI 2 report, or a variation of such. No objections to this approach were highlighted.</a:t>
            </a:r>
          </a:p>
          <a:p>
            <a:endParaRPr lang="en-GB" sz="3600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452123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14A46E-337C-4CC1-8ED6-CB58BCD4CA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Next Steps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2246DA2-77CD-4C62-B14C-814503AF67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GB" sz="3600" dirty="0"/>
              <a:t>At the time of submission, </a:t>
            </a:r>
            <a:r>
              <a:rPr lang="en-GB" sz="3600" dirty="0" err="1"/>
              <a:t>ChMC</a:t>
            </a:r>
            <a:r>
              <a:rPr lang="en-GB" sz="3600" dirty="0"/>
              <a:t> have been asked if this is still to be progressed as a DSC funded change, if it is of benefit to other Shippers (Oct-21 </a:t>
            </a:r>
            <a:r>
              <a:rPr lang="en-GB" sz="3600" dirty="0" err="1"/>
              <a:t>ChMC</a:t>
            </a:r>
            <a:r>
              <a:rPr lang="en-GB" sz="3600" dirty="0"/>
              <a:t>, as deferral was requested in Sep-21).</a:t>
            </a:r>
          </a:p>
          <a:p>
            <a:r>
              <a:rPr lang="en-GB" sz="3600" dirty="0"/>
              <a:t>Expectations that a Solution Option Change Pack is to be issued out to </a:t>
            </a:r>
            <a:r>
              <a:rPr lang="en-GB" sz="3600" dirty="0" err="1"/>
              <a:t>ChMC</a:t>
            </a:r>
            <a:r>
              <a:rPr lang="en-GB" sz="3600" dirty="0"/>
              <a:t> in Oct-21 outlining two solution options (if approval is given to proceed as above), with both being proposed to be published on the secure area of Xoserve.com.</a:t>
            </a:r>
          </a:p>
          <a:p>
            <a:pPr lvl="1"/>
            <a:r>
              <a:rPr lang="en-GB" sz="3333" dirty="0"/>
              <a:t>Option 1: Use Existing BOPRI 2 (LDZ aggregation)</a:t>
            </a:r>
          </a:p>
          <a:p>
            <a:pPr lvl="1"/>
            <a:r>
              <a:rPr lang="en-GB" sz="3333" dirty="0"/>
              <a:t>Option 2: Amend BOPRI 2 report for lower aggregation (e.g. EUC, no site specific)</a:t>
            </a:r>
          </a:p>
          <a:p>
            <a:r>
              <a:rPr lang="en-GB" sz="3600" dirty="0"/>
              <a:t>Please note: If DSC decide it cannot proceed as DSC funded, this will be progressed as an ASR for specific Shipper entities, but discussions at </a:t>
            </a:r>
            <a:r>
              <a:rPr lang="en-GB" sz="3600" dirty="0" err="1"/>
              <a:t>CoMC</a:t>
            </a:r>
            <a:r>
              <a:rPr lang="en-GB" sz="3600" dirty="0"/>
              <a:t> for </a:t>
            </a:r>
            <a:r>
              <a:rPr lang="en-GB" sz="3600" dirty="0" err="1"/>
              <a:t>perssisions</a:t>
            </a:r>
            <a:r>
              <a:rPr lang="en-GB" sz="3600" dirty="0"/>
              <a:t> are still required.</a:t>
            </a:r>
          </a:p>
          <a:p>
            <a:endParaRPr lang="en-GB" sz="3600" dirty="0"/>
          </a:p>
          <a:p>
            <a:endParaRPr lang="en-GB" sz="3600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578293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14A46E-337C-4CC1-8ED6-CB58BCD4CA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BOPRI 2 Overview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2246DA2-77CD-4C62-B14C-814503AF67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sz="3600" dirty="0"/>
              <a:t>Existing BOPRI 2 Report Data Items:</a:t>
            </a:r>
          </a:p>
          <a:p>
            <a:pPr lvl="1"/>
            <a:r>
              <a:rPr lang="en-GB" b="1" i="1" dirty="0"/>
              <a:t>LDZ</a:t>
            </a:r>
            <a:r>
              <a:rPr lang="en-GB" i="1" dirty="0"/>
              <a:t> e.g. NW, EM, WM, EA etc</a:t>
            </a:r>
            <a:endParaRPr lang="en-GB" dirty="0"/>
          </a:p>
          <a:p>
            <a:pPr lvl="1"/>
            <a:r>
              <a:rPr lang="en-GB" b="1" i="1" dirty="0"/>
              <a:t>Network ID </a:t>
            </a:r>
            <a:r>
              <a:rPr lang="en-GB" i="1" dirty="0"/>
              <a:t>e.g. NWT, EOE, WMIDS</a:t>
            </a:r>
            <a:endParaRPr lang="en-GB" dirty="0"/>
          </a:p>
          <a:p>
            <a:pPr lvl="1"/>
            <a:r>
              <a:rPr lang="en-GB" b="1" i="1" dirty="0"/>
              <a:t>Aggregate AQ</a:t>
            </a:r>
            <a:endParaRPr lang="en-GB" b="1" dirty="0"/>
          </a:p>
          <a:p>
            <a:pPr lvl="1"/>
            <a:r>
              <a:rPr lang="en-GB" b="1" i="1" dirty="0"/>
              <a:t>Aggregate SOQ</a:t>
            </a:r>
            <a:endParaRPr lang="en-GB" b="1" dirty="0"/>
          </a:p>
          <a:p>
            <a:pPr lvl="1"/>
            <a:r>
              <a:rPr lang="en-GB" b="1" i="1" dirty="0"/>
              <a:t>Load Band</a:t>
            </a:r>
            <a:endParaRPr lang="en-GB" b="1" dirty="0"/>
          </a:p>
          <a:p>
            <a:pPr lvl="1"/>
            <a:r>
              <a:rPr lang="en-GB" b="1" i="1" dirty="0"/>
              <a:t>Supply point count</a:t>
            </a:r>
            <a:endParaRPr lang="en-GB" b="1" dirty="0"/>
          </a:p>
          <a:p>
            <a:endParaRPr lang="en-GB" sz="3333" dirty="0"/>
          </a:p>
          <a:p>
            <a:endParaRPr lang="en-GB" sz="3600" dirty="0"/>
          </a:p>
          <a:p>
            <a:endParaRPr lang="en-GB" sz="3600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578993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732330-F84A-4AD7-A5A9-70A6343971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/>
              <a:t>CoMC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FFD7A55-0D00-4EAA-8EB7-2D685DAA26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GB" dirty="0"/>
              <a:t>Do </a:t>
            </a:r>
            <a:r>
              <a:rPr lang="en-GB" dirty="0" err="1"/>
              <a:t>CoMC</a:t>
            </a:r>
            <a:r>
              <a:rPr lang="en-GB" dirty="0"/>
              <a:t> approve to allow DSC customers (Shippers) visibility of national aggregated AQ/SOQ values, either at LDZ or Lower (e.g. EUC)?</a:t>
            </a:r>
          </a:p>
          <a:p>
            <a:pPr marL="514350" indent="-514350">
              <a:buFont typeface="+mj-lt"/>
              <a:buAutoNum type="arabicPeriod"/>
            </a:pPr>
            <a:r>
              <a:rPr lang="en-GB" dirty="0"/>
              <a:t>Do </a:t>
            </a:r>
            <a:r>
              <a:rPr lang="en-GB" dirty="0" err="1"/>
              <a:t>CoMC</a:t>
            </a:r>
            <a:r>
              <a:rPr lang="en-GB" dirty="0"/>
              <a:t> approve the proposed publication (Secure Area on Xoserve.com as per UIG Stats)?</a:t>
            </a:r>
          </a:p>
          <a:p>
            <a:pPr marL="1581123" lvl="2" indent="-514350"/>
            <a:r>
              <a:rPr lang="en-GB" i="1" dirty="0"/>
              <a:t>In the case of ASR, delivery mechanism to be determined but would be secure and on a one to one basis.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46656544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Xoserve 2018">
      <a:dk1>
        <a:sysClr val="windowText" lastClr="000000"/>
      </a:dk1>
      <a:lt1>
        <a:sysClr val="window" lastClr="FFFFFF"/>
      </a:lt1>
      <a:dk2>
        <a:srgbClr val="1D3E61"/>
      </a:dk2>
      <a:lt2>
        <a:srgbClr val="EEECE1"/>
      </a:lt2>
      <a:accent1>
        <a:srgbClr val="3E5AA8"/>
      </a:accent1>
      <a:accent2>
        <a:srgbClr val="D75733"/>
      </a:accent2>
      <a:accent3>
        <a:srgbClr val="56CF9E"/>
      </a:accent3>
      <a:accent4>
        <a:srgbClr val="6440A3"/>
      </a:accent4>
      <a:accent5>
        <a:srgbClr val="40D1F5"/>
      </a:accent5>
      <a:accent6>
        <a:srgbClr val="FCBC55"/>
      </a:accent6>
      <a:hlink>
        <a:srgbClr val="6440A3"/>
      </a:hlink>
      <a:folHlink>
        <a:srgbClr val="D2232A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D78529C455A9849A187361FC3458725" ma:contentTypeVersion="10" ma:contentTypeDescription="Create a new document." ma:contentTypeScope="" ma:versionID="5f734f88377a37ce2bd1e185f423e635">
  <xsd:schema xmlns:xsd="http://www.w3.org/2001/XMLSchema" xmlns:xs="http://www.w3.org/2001/XMLSchema" xmlns:p="http://schemas.microsoft.com/office/2006/metadata/properties" xmlns:ns2="06f4956c-4c52-4651-8c4e-2a64183ace1b" xmlns:ns3="103fba77-31dd-4780-83f9-c54f26c3a260" targetNamespace="http://schemas.microsoft.com/office/2006/metadata/properties" ma:root="true" ma:fieldsID="d0be2b021abbea2b4eb3ceb7838e0f65" ns2:_="" ns3:_="">
    <xsd:import namespace="06f4956c-4c52-4651-8c4e-2a64183ace1b"/>
    <xsd:import namespace="103fba77-31dd-4780-83f9-c54f26c3a26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6f4956c-4c52-4651-8c4e-2a64183ace1b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03fba77-31dd-4780-83f9-c54f26c3a260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934B6B0-D3D7-47F8-B532-1BD9EEF363ED}"/>
</file>

<file path=customXml/itemProps2.xml><?xml version="1.0" encoding="utf-8"?>
<ds:datastoreItem xmlns:ds="http://schemas.openxmlformats.org/officeDocument/2006/customXml" ds:itemID="{B7F39092-47DB-4A9C-B75B-BB1FF67D44EA}">
  <ds:schemaRefs>
    <ds:schemaRef ds:uri="http://www.w3.org/XML/1998/namespace"/>
    <ds:schemaRef ds:uri="http://schemas.microsoft.com/office/infopath/2007/PartnerControls"/>
    <ds:schemaRef ds:uri="be7838b9-f9df-4a11-9d61-bf4b27e2a56e"/>
    <ds:schemaRef ds:uri="http://schemas.microsoft.com/office/2006/metadata/properties"/>
    <ds:schemaRef ds:uri="http://purl.org/dc/terms/"/>
    <ds:schemaRef ds:uri="http://purl.org/dc/elements/1.1/"/>
    <ds:schemaRef ds:uri="http://purl.org/dc/dcmitype/"/>
    <ds:schemaRef ds:uri="http://schemas.microsoft.com/office/2006/documentManagement/types"/>
    <ds:schemaRef ds:uri="http://schemas.openxmlformats.org/package/2006/metadata/core-properties"/>
    <ds:schemaRef ds:uri="9a7b3e7a-0d4a-4993-87d4-e4b984056896"/>
  </ds:schemaRefs>
</ds:datastoreItem>
</file>

<file path=customXml/itemProps3.xml><?xml version="1.0" encoding="utf-8"?>
<ds:datastoreItem xmlns:ds="http://schemas.openxmlformats.org/officeDocument/2006/customXml" ds:itemID="{6C024584-3B2E-45B3-907F-46605DFC274E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1880</TotalTime>
  <Words>301</Words>
  <Application>Microsoft Office PowerPoint</Application>
  <PresentationFormat>Widescreen</PresentationFormat>
  <Paragraphs>27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Calibri</vt:lpstr>
      <vt:lpstr>1_Office Theme</vt:lpstr>
      <vt:lpstr>XRN5235 - Request for access to SOQ data &amp; capacity figures which influence transportation charges</vt:lpstr>
      <vt:lpstr>Background</vt:lpstr>
      <vt:lpstr>Next Steps</vt:lpstr>
      <vt:lpstr>BOPRI 2 Overview</vt:lpstr>
      <vt:lpstr>CoMC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Game Plan Assessment</dc:title>
  <dc:creator>Kate Lancaster</dc:creator>
  <cp:lastModifiedBy>Simon Harris</cp:lastModifiedBy>
  <cp:revision>21</cp:revision>
  <dcterms:created xsi:type="dcterms:W3CDTF">2021-07-06T14:27:19Z</dcterms:created>
  <dcterms:modified xsi:type="dcterms:W3CDTF">2021-10-11T13:59:03Z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0x010100CD78529C455A9849A187361FC3458725</vt:lpwstr>
  </property>
</Properties>
</file>

<file path=docProps/thumbnail.jpeg>
</file>